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Информационная открытость 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Совещание руководителей ОО октябрь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1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Имидж учреждения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привлечь высококвалифицированные кадры, </a:t>
            </a:r>
            <a:endParaRPr lang="ru-RU" dirty="0" smtClean="0"/>
          </a:p>
          <a:p>
            <a:r>
              <a:rPr lang="ru-RU" dirty="0" smtClean="0"/>
              <a:t>мотивировать  участников образовательных отношений  на взаимодействие.</a:t>
            </a:r>
            <a:endParaRPr lang="ru-RU" dirty="0"/>
          </a:p>
          <a:p>
            <a:endParaRPr lang="ru-RU" dirty="0"/>
          </a:p>
          <a:p>
            <a:pPr algn="just"/>
            <a:r>
              <a:rPr lang="ru-RU" dirty="0" smtClean="0"/>
              <a:t>Сайт является важнейшим элементом </a:t>
            </a:r>
            <a:r>
              <a:rPr lang="ru-RU" b="1" dirty="0" smtClean="0">
                <a:solidFill>
                  <a:srgbClr val="FF0000"/>
                </a:solidFill>
              </a:rPr>
              <a:t>информационной политики современной образовательной организации </a:t>
            </a:r>
            <a:r>
              <a:rPr lang="ru-RU" dirty="0" smtClean="0"/>
              <a:t>и инструментом решения ряда образовательных задач, связанных с формированием информационной культуры участников образовательных 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1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Нормативная база, регулирующая деятельность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ru-RU" sz="3800" dirty="0"/>
              <a:t>Образовательная организация обязана создать и вести свой сайт </a:t>
            </a:r>
            <a:r>
              <a:rPr lang="ru-RU" sz="3800" dirty="0" smtClean="0"/>
              <a:t>в сети </a:t>
            </a:r>
            <a:r>
              <a:rPr lang="ru-RU" sz="3800" dirty="0"/>
              <a:t>Интернет (</a:t>
            </a:r>
            <a:r>
              <a:rPr lang="ru-RU" sz="3800" b="1" dirty="0">
                <a:solidFill>
                  <a:srgbClr val="FF0000"/>
                </a:solidFill>
              </a:rPr>
              <a:t>п. 21 ч. 3 ст. 28 Закона от 29.12.2012 № 273-ФЗ </a:t>
            </a:r>
            <a:r>
              <a:rPr lang="ru-RU" sz="3800" dirty="0"/>
              <a:t>обеспечение создания и ведения официального сайта образовательной организации в сети "</a:t>
            </a:r>
            <a:r>
              <a:rPr lang="ru-RU" sz="3800" dirty="0" smtClean="0"/>
              <a:t>Интернет«)</a:t>
            </a:r>
            <a:endParaRPr lang="ru-RU" sz="3800" dirty="0"/>
          </a:p>
          <a:p>
            <a:endParaRPr lang="ru-RU" sz="3800" dirty="0"/>
          </a:p>
          <a:p>
            <a:pPr marL="0" indent="0">
              <a:buNone/>
            </a:pPr>
            <a:r>
              <a:rPr lang="ru-RU" sz="3800" dirty="0"/>
              <a:t>В соответствии с пунктом 8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организации, утвержденных </a:t>
            </a:r>
            <a:r>
              <a:rPr lang="ru-RU" sz="3800" b="1" dirty="0">
                <a:solidFill>
                  <a:srgbClr val="FF0000"/>
                </a:solidFill>
              </a:rPr>
              <a:t>постановлением Правительства Российской Федерации от 10 июля 2013 года № 582</a:t>
            </a:r>
          </a:p>
          <a:p>
            <a:pPr marL="0" indent="0">
              <a:buNone/>
            </a:pPr>
            <a:endParaRPr lang="ru-RU" sz="3800" dirty="0"/>
          </a:p>
          <a:p>
            <a:pPr algn="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Приказ </a:t>
            </a:r>
            <a:r>
              <a:rPr lang="ru-RU" sz="3800" b="1" dirty="0" err="1">
                <a:solidFill>
                  <a:srgbClr val="FF0000"/>
                </a:solidFill>
              </a:rPr>
              <a:t>Рособрнадзора</a:t>
            </a:r>
            <a:r>
              <a:rPr lang="ru-RU" sz="3800" b="1" dirty="0">
                <a:solidFill>
                  <a:srgbClr val="FF0000"/>
                </a:solidFill>
              </a:rPr>
              <a:t> от 29.05.2014 № </a:t>
            </a:r>
            <a:r>
              <a:rPr lang="ru-RU" sz="3800" b="1" dirty="0" smtClean="0">
                <a:solidFill>
                  <a:srgbClr val="FF0000"/>
                </a:solidFill>
              </a:rPr>
              <a:t>785 </a:t>
            </a:r>
            <a:r>
              <a:rPr lang="ru-RU" sz="3800" dirty="0" smtClean="0"/>
              <a:t>«Об </a:t>
            </a:r>
            <a:r>
              <a:rPr lang="ru-RU" sz="3800" dirty="0"/>
              <a:t>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</a:t>
            </a:r>
            <a:r>
              <a:rPr lang="ru-RU" sz="3800" dirty="0" smtClean="0"/>
              <a:t>информации»</a:t>
            </a:r>
            <a:endParaRPr lang="ru-RU" sz="3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6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создают  </a:t>
            </a:r>
            <a:r>
              <a:rPr lang="ru-RU" dirty="0"/>
              <a:t>для того, чтобы </a:t>
            </a:r>
            <a:r>
              <a:rPr lang="ru-RU" dirty="0">
                <a:hlinkClick r:id="rId2" action="ppaction://hlinksldjump"/>
              </a:rPr>
              <a:t>разместить информацию об </a:t>
            </a:r>
            <a:r>
              <a:rPr lang="ru-RU" dirty="0" smtClean="0">
                <a:hlinkClick r:id="rId2" action="ppaction://hlinksldjump"/>
              </a:rPr>
              <a:t>организации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и </a:t>
            </a:r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   сформировать </a:t>
            </a:r>
            <a:r>
              <a:rPr lang="ru-RU" dirty="0">
                <a:hlinkClick r:id="rId3" action="ppaction://hlinksldjump"/>
              </a:rPr>
              <a:t>имидж школы или детского </a:t>
            </a:r>
            <a:r>
              <a:rPr lang="ru-RU" dirty="0" smtClean="0">
                <a:hlinkClick r:id="rId3" action="ppaction://hlinksldjump"/>
              </a:rPr>
              <a:t>сада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5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"Сведения об образовательной организации"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Основные </a:t>
            </a:r>
            <a:r>
              <a:rPr lang="ru-RU" u="sng" dirty="0"/>
              <a:t>сведения</a:t>
            </a:r>
          </a:p>
          <a:p>
            <a:r>
              <a:rPr lang="ru-RU" dirty="0" smtClean="0"/>
              <a:t>об </a:t>
            </a:r>
            <a:r>
              <a:rPr lang="ru-RU" dirty="0">
                <a:solidFill>
                  <a:srgbClr val="FF0000"/>
                </a:solidFill>
              </a:rPr>
              <a:t>учредителе</a:t>
            </a:r>
            <a:r>
              <a:rPr lang="ru-RU" dirty="0"/>
              <a:t>, учредителях образовательной организации</a:t>
            </a:r>
          </a:p>
          <a:p>
            <a:r>
              <a:rPr lang="ru-RU" dirty="0"/>
              <a:t>о месте нахождения образовательной организации и ее </a:t>
            </a:r>
            <a:r>
              <a:rPr lang="ru-RU" dirty="0">
                <a:solidFill>
                  <a:srgbClr val="FF0000"/>
                </a:solidFill>
              </a:rPr>
              <a:t>филиалов</a:t>
            </a:r>
            <a:r>
              <a:rPr lang="ru-RU" dirty="0"/>
              <a:t> (при наличии)</a:t>
            </a:r>
          </a:p>
          <a:p>
            <a:r>
              <a:rPr lang="ru-RU" dirty="0"/>
              <a:t>о </a:t>
            </a:r>
            <a:r>
              <a:rPr lang="ru-RU" dirty="0">
                <a:solidFill>
                  <a:srgbClr val="FF0000"/>
                </a:solidFill>
              </a:rPr>
              <a:t>режиме</a:t>
            </a:r>
          </a:p>
          <a:p>
            <a:r>
              <a:rPr lang="ru-RU" dirty="0"/>
              <a:t>о </a:t>
            </a:r>
            <a:r>
              <a:rPr lang="ru-RU" dirty="0">
                <a:solidFill>
                  <a:srgbClr val="FF0000"/>
                </a:solidFill>
              </a:rPr>
              <a:t>графике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6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/>
              <a:t>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						</a:t>
            </a:r>
          </a:p>
          <a:p>
            <a:pPr algn="just"/>
            <a:r>
              <a:rPr lang="ru-RU" sz="3400" dirty="0"/>
              <a:t>об описании </a:t>
            </a:r>
            <a:r>
              <a:rPr lang="ru-RU" sz="3400" dirty="0">
                <a:solidFill>
                  <a:srgbClr val="FF0000"/>
                </a:solidFill>
              </a:rPr>
              <a:t>образовательной программы </a:t>
            </a:r>
            <a:r>
              <a:rPr lang="ru-RU" sz="3400" dirty="0" smtClean="0"/>
              <a:t>с </a:t>
            </a:r>
            <a:r>
              <a:rPr lang="ru-RU" sz="3400" dirty="0"/>
              <a:t>приложением ее копии		</a:t>
            </a:r>
          </a:p>
          <a:p>
            <a:pPr algn="just"/>
            <a:r>
              <a:rPr lang="ru-RU" sz="3400" dirty="0"/>
              <a:t>об </a:t>
            </a:r>
            <a:r>
              <a:rPr lang="ru-RU" sz="3400" dirty="0">
                <a:solidFill>
                  <a:srgbClr val="FF0000"/>
                </a:solidFill>
              </a:rPr>
              <a:t>учебном </a:t>
            </a:r>
            <a:r>
              <a:rPr lang="ru-RU" sz="3400" dirty="0" smtClean="0">
                <a:solidFill>
                  <a:srgbClr val="FF0000"/>
                </a:solidFill>
              </a:rPr>
              <a:t>плане</a:t>
            </a:r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ru-RU" sz="3400" dirty="0" smtClean="0"/>
              <a:t>с </a:t>
            </a:r>
            <a:r>
              <a:rPr lang="ru-RU" sz="3400" dirty="0"/>
              <a:t>приложением его копии		</a:t>
            </a:r>
            <a:endParaRPr lang="en-US" sz="3400" dirty="0" smtClean="0"/>
          </a:p>
          <a:p>
            <a:pPr algn="just"/>
            <a:r>
              <a:rPr lang="ru-RU" sz="3400" dirty="0" smtClean="0"/>
              <a:t>об </a:t>
            </a:r>
            <a:r>
              <a:rPr lang="ru-RU" sz="3400" dirty="0"/>
              <a:t>аннотации к рабочим программам дисциплин (по каждой дисциплине в составе образовательной </a:t>
            </a:r>
            <a:r>
              <a:rPr lang="ru-RU" sz="3400" dirty="0" smtClean="0"/>
              <a:t>программы</a:t>
            </a:r>
            <a:r>
              <a:rPr lang="en-US" sz="3400" dirty="0" smtClean="0"/>
              <a:t>) </a:t>
            </a:r>
            <a:r>
              <a:rPr lang="ru-RU" sz="3400" dirty="0" smtClean="0"/>
              <a:t>с </a:t>
            </a:r>
            <a:r>
              <a:rPr lang="ru-RU" sz="3400" dirty="0"/>
              <a:t>приложением их копий (при наличии)	</a:t>
            </a:r>
          </a:p>
          <a:p>
            <a:pPr algn="just"/>
            <a:r>
              <a:rPr lang="ru-RU" sz="3400" dirty="0"/>
              <a:t>о </a:t>
            </a:r>
            <a:r>
              <a:rPr lang="ru-RU" sz="3400" dirty="0">
                <a:solidFill>
                  <a:srgbClr val="FF0000"/>
                </a:solidFill>
              </a:rPr>
              <a:t>календарном учебном графике </a:t>
            </a:r>
            <a:r>
              <a:rPr lang="ru-RU" sz="3400" dirty="0"/>
              <a:t>	</a:t>
            </a:r>
            <a:r>
              <a:rPr lang="ru-RU" sz="3400" dirty="0" smtClean="0"/>
              <a:t>с </a:t>
            </a:r>
            <a:r>
              <a:rPr lang="ru-RU" sz="3400" dirty="0"/>
              <a:t>приложением его копии	</a:t>
            </a:r>
          </a:p>
          <a:p>
            <a:pPr algn="just"/>
            <a:r>
              <a:rPr lang="ru-RU" sz="3400" dirty="0">
                <a:solidFill>
                  <a:srgbClr val="FF0000"/>
                </a:solidFill>
              </a:rPr>
              <a:t>о численности обучающихся </a:t>
            </a:r>
            <a:r>
              <a:rPr lang="ru-RU" sz="3400" dirty="0"/>
              <a:t>по реализуемым образовательным программам за счет бюджетных ассигнований федерального бюджета, бюджетов субъектов РФ, местных бюджетов и по договорам об образовании за счет средств физических и (или) юридических </a:t>
            </a:r>
            <a:r>
              <a:rPr lang="ru-RU" sz="3400" dirty="0" smtClean="0"/>
              <a:t>лиц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8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u="sng" dirty="0">
                <a:solidFill>
                  <a:srgbClr val="FF0000"/>
                </a:solidFill>
              </a:rPr>
              <a:t>Руководство. Педагогический (научно-педагогический) состав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о </a:t>
            </a:r>
            <a:r>
              <a:rPr lang="ru-RU" dirty="0">
                <a:solidFill>
                  <a:srgbClr val="FF0000"/>
                </a:solidFill>
              </a:rPr>
              <a:t>руководителе</a:t>
            </a:r>
            <a:r>
              <a:rPr lang="ru-RU" dirty="0"/>
              <a:t> образовательной организации: ФИО, должность, контактные телефоны, адреса электронной почты</a:t>
            </a:r>
          </a:p>
          <a:p>
            <a:pPr marL="0" indent="0">
              <a:buNone/>
            </a:pPr>
            <a:r>
              <a:rPr lang="ru-RU" dirty="0"/>
              <a:t>о его </a:t>
            </a:r>
            <a:r>
              <a:rPr lang="ru-RU" dirty="0">
                <a:solidFill>
                  <a:srgbClr val="FF0000"/>
                </a:solidFill>
              </a:rPr>
              <a:t>заместителях</a:t>
            </a:r>
            <a:r>
              <a:rPr lang="ru-RU" dirty="0"/>
              <a:t>: ФИО, должность, контактные телефоны, адреса электронной почты</a:t>
            </a:r>
          </a:p>
          <a:p>
            <a:pPr marL="0" indent="0">
              <a:buNone/>
            </a:pPr>
            <a:r>
              <a:rPr lang="ru-RU" dirty="0"/>
              <a:t>б) о </a:t>
            </a:r>
            <a:r>
              <a:rPr lang="ru-RU" dirty="0">
                <a:solidFill>
                  <a:srgbClr val="FF0000"/>
                </a:solidFill>
              </a:rPr>
              <a:t>персональном составе педагогических работников </a:t>
            </a:r>
            <a:r>
              <a:rPr lang="ru-RU" dirty="0"/>
              <a:t>с указанием: ФИО</a:t>
            </a:r>
          </a:p>
          <a:p>
            <a:pPr marL="0" indent="0">
              <a:buNone/>
            </a:pPr>
            <a:r>
              <a:rPr lang="ru-RU" dirty="0"/>
              <a:t>занимаемая должность (должности)</a:t>
            </a:r>
          </a:p>
          <a:p>
            <a:pPr marL="0" indent="0">
              <a:buNone/>
            </a:pPr>
            <a:r>
              <a:rPr lang="ru-RU" dirty="0"/>
              <a:t>преподаваемые дисциплины</a:t>
            </a:r>
          </a:p>
          <a:p>
            <a:pPr marL="0" indent="0">
              <a:buNone/>
            </a:pPr>
            <a:r>
              <a:rPr lang="ru-RU" dirty="0"/>
              <a:t>ученая степень (при наличии), ученое звание (при наличии)</a:t>
            </a:r>
          </a:p>
          <a:p>
            <a:pPr marL="0" indent="0">
              <a:buNone/>
            </a:pPr>
            <a:r>
              <a:rPr lang="ru-RU" dirty="0"/>
              <a:t>наименование направления подготовки и (или) специальности</a:t>
            </a:r>
          </a:p>
          <a:p>
            <a:pPr marL="0" indent="0">
              <a:buNone/>
            </a:pPr>
            <a:r>
              <a:rPr lang="ru-RU" dirty="0"/>
              <a:t>данные о повышении квалификации и (или) профессиональной переподготовке (при наличии)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общий стаж работы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стаж работы по специальности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6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Вакантные места для приема (перевода)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информация </a:t>
            </a:r>
            <a:r>
              <a:rPr lang="ru-RU" dirty="0"/>
              <a:t>о количестве вакантных мест для приема (перевода) по каждой образовательной программе, профессии, специальности, направлении подготовки (на места финансируемые за счет бюджетных ассигнований </a:t>
            </a:r>
            <a:r>
              <a:rPr lang="ru-RU"/>
              <a:t>федерального </a:t>
            </a:r>
            <a:r>
              <a:rPr lang="ru-RU" smtClean="0"/>
              <a:t>бюджета</a:t>
            </a:r>
            <a:r>
              <a:rPr lang="ru-RU" dirty="0"/>
              <a:t>, бюджетов субъектов РФ, местных бюджетов, по договорам об образовании за счет средств физических и (или) юридических лиц).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4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«Информационная безопасность»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Изменились требования к сайту. Теперь школы должны добавить еще один раздел – </a:t>
            </a:r>
            <a:r>
              <a:rPr lang="ru-RU" b="1" dirty="0">
                <a:solidFill>
                  <a:srgbClr val="FF0000"/>
                </a:solidFill>
              </a:rPr>
              <a:t>«Информационная безопасность» </a:t>
            </a:r>
            <a:r>
              <a:rPr lang="ru-RU" dirty="0"/>
              <a:t>и разместить в нем новые документы. В рекомендации – образцы памяток, которые можно сразу опубликовать на сайте.</a:t>
            </a:r>
          </a:p>
          <a:p>
            <a:endParaRPr lang="ru-RU" dirty="0"/>
          </a:p>
          <a:p>
            <a:r>
              <a:rPr lang="ru-RU" dirty="0"/>
              <a:t>Внимание: о необходимости самостоятельного и специализированного раздела «Информационная безопасность» говорится в Методических рекомендациях, направленных </a:t>
            </a:r>
            <a:r>
              <a:rPr lang="ru-RU" b="1" dirty="0">
                <a:solidFill>
                  <a:srgbClr val="FF0000"/>
                </a:solidFill>
              </a:rPr>
              <a:t>письмом </a:t>
            </a:r>
            <a:r>
              <a:rPr lang="ru-RU" b="1" dirty="0" err="1">
                <a:solidFill>
                  <a:srgbClr val="FF0000"/>
                </a:solidFill>
              </a:rPr>
              <a:t>Минобрнауки</a:t>
            </a:r>
            <a:r>
              <a:rPr lang="ru-RU" b="1" dirty="0">
                <a:solidFill>
                  <a:srgbClr val="FF0000"/>
                </a:solidFill>
              </a:rPr>
              <a:t> от 14.05.2018 № 08-1184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8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Типичные ошибки, выявленные при проверке сайтов ОО в октябре 2018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60007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 </a:t>
            </a:r>
            <a:r>
              <a:rPr lang="ru-RU" sz="4200" dirty="0" smtClean="0"/>
              <a:t>В подразделах содержится устаревшая информация ( 2017-2018 учебный год)</a:t>
            </a:r>
          </a:p>
          <a:p>
            <a:pPr lvl="0" algn="just"/>
            <a:r>
              <a:rPr lang="ru-RU" sz="4200" dirty="0" smtClean="0"/>
              <a:t>Устав ОО утверждён 2017 г., а локальные акты ОО в подразделе «Документы», которые ссылаются на Устав, утверждены ранней датой.</a:t>
            </a:r>
          </a:p>
          <a:p>
            <a:pPr lvl="0" algn="just"/>
            <a:r>
              <a:rPr lang="ru-RU" sz="4200" dirty="0" smtClean="0"/>
              <a:t>Локальные акты ОО не заверены руководителем, размещены без печати. </a:t>
            </a:r>
          </a:p>
          <a:p>
            <a:pPr lvl="0" algn="just"/>
            <a:r>
              <a:rPr lang="ru-RU" sz="4200" dirty="0" smtClean="0"/>
              <a:t>В подразделе «Основные сведения» размещена устаревшая информация об Учредителе, неофициальные адреса электронной почты.</a:t>
            </a:r>
          </a:p>
          <a:p>
            <a:pPr lvl="0" algn="just"/>
            <a:r>
              <a:rPr lang="ru-RU" sz="4200" dirty="0" smtClean="0"/>
              <a:t>Рабочие программы по предметам имеют разную структуру, несмотря на то, что в 2015 г. была утверждена структура, содержащая 3 обязательных раздела.</a:t>
            </a:r>
          </a:p>
          <a:p>
            <a:pPr lvl="0" algn="just"/>
            <a:r>
              <a:rPr lang="ru-RU" sz="4200" dirty="0" smtClean="0"/>
              <a:t>В подразделах «Образование», «Образовательные стандарты» и «Материально-техническое обеспечение и оснащённость образовательного процесса» отсутствует информация о Стандарте ОВЗ, адаптированных образовательных программах и материально-технической базе для инвалидов и лиц с ОВЗ.</a:t>
            </a:r>
          </a:p>
          <a:p>
            <a:pPr lvl="0" algn="just"/>
            <a:r>
              <a:rPr lang="ru-RU" sz="4200" dirty="0" smtClean="0"/>
              <a:t>ОО со структурными подразделениями не отражают информацию о структурных подразделениях.</a:t>
            </a:r>
          </a:p>
          <a:p>
            <a:pPr lvl="0" algn="just"/>
            <a:r>
              <a:rPr lang="ru-RU" sz="4200" dirty="0" smtClean="0"/>
              <a:t> В подразделе «Вакансии» размещена неполная информация: или только педагогические вакансии, или вакансии по каждой образовательной программе.</a:t>
            </a:r>
          </a:p>
          <a:p>
            <a:pPr lvl="0" algn="just"/>
            <a:r>
              <a:rPr lang="ru-RU" sz="4200" dirty="0" smtClean="0"/>
              <a:t> Некоторые размещённые в подразделах документы не открываются.</a:t>
            </a:r>
          </a:p>
          <a:p>
            <a:pPr lvl="0" algn="just"/>
            <a:r>
              <a:rPr lang="ru-RU" sz="4200" dirty="0" smtClean="0"/>
              <a:t>Отсутствует раздел «Информационная безопасность»</a:t>
            </a:r>
          </a:p>
          <a:p>
            <a:pPr algn="just">
              <a:buNone/>
            </a:pPr>
            <a:r>
              <a:rPr lang="ru-RU" sz="4200" dirty="0" smtClean="0"/>
              <a:t> 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143900" y="6373368"/>
            <a:ext cx="78578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Информационная открытость ОО</vt:lpstr>
      <vt:lpstr>Нормативная база, регулирующая деятельность</vt:lpstr>
      <vt:lpstr>Сайт ОО</vt:lpstr>
      <vt:lpstr>"Сведения об образовательной организации" </vt:lpstr>
      <vt:lpstr>Образование</vt:lpstr>
      <vt:lpstr>Руководство. Педагогический (научно-педагогический) состав </vt:lpstr>
      <vt:lpstr>Вакантные места для приема (перевода) </vt:lpstr>
      <vt:lpstr>«Информационная безопасность» </vt:lpstr>
      <vt:lpstr>Типичные ошибки, выявленные при проверке сайтов ОО в октябре 2018 года </vt:lpstr>
      <vt:lpstr>Имидж учреждения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Потапова Альфия Растамовна</dc:creator>
  <cp:lastModifiedBy>Зал</cp:lastModifiedBy>
  <cp:revision>21</cp:revision>
  <dcterms:created xsi:type="dcterms:W3CDTF">2018-10-22T07:47:02Z</dcterms:created>
  <dcterms:modified xsi:type="dcterms:W3CDTF">2018-10-24T04:17:20Z</dcterms:modified>
</cp:coreProperties>
</file>