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99" r:id="rId2"/>
    <p:sldId id="286" r:id="rId3"/>
    <p:sldId id="301" r:id="rId4"/>
    <p:sldId id="283" r:id="rId5"/>
    <p:sldId id="284" r:id="rId6"/>
    <p:sldId id="287" r:id="rId7"/>
    <p:sldId id="288" r:id="rId8"/>
    <p:sldId id="289" r:id="rId9"/>
    <p:sldId id="291" r:id="rId10"/>
    <p:sldId id="285" r:id="rId11"/>
    <p:sldId id="292" r:id="rId12"/>
    <p:sldId id="293" r:id="rId13"/>
    <p:sldId id="294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40A11A-109B-4014-9930-8AD48675925B}">
          <p14:sldIdLst>
            <p14:sldId id="299"/>
            <p14:sldId id="286"/>
            <p14:sldId id="301"/>
            <p14:sldId id="283"/>
            <p14:sldId id="284"/>
            <p14:sldId id="287"/>
            <p14:sldId id="288"/>
            <p14:sldId id="289"/>
            <p14:sldId id="291"/>
            <p14:sldId id="285"/>
            <p14:sldId id="292"/>
            <p14:sldId id="293"/>
            <p14:sldId id="294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79C"/>
    <a:srgbClr val="323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E4F8F-0075-C74F-B0AE-280CC68044C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94072-D467-7D49-99C6-EB44B57C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4072-D467-7D49-99C6-EB44B57C7E6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5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29753" y="4678145"/>
            <a:ext cx="6414248" cy="785388"/>
          </a:xfrm>
        </p:spPr>
        <p:txBody>
          <a:bodyPr anchor="b">
            <a:noAutofit/>
          </a:bodyPr>
          <a:lstStyle>
            <a:lvl1pPr algn="l">
              <a:defRPr sz="6000" b="1" baseline="0">
                <a:solidFill>
                  <a:srgbClr val="0F34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622500" y="5463704"/>
            <a:ext cx="6521505" cy="124296"/>
            <a:chOff x="2574743" y="5463704"/>
            <a:chExt cx="9617257" cy="122284"/>
          </a:xfrm>
        </p:grpSpPr>
        <p:sp>
          <p:nvSpPr>
            <p:cNvPr id="12" name="Прямоугольник 11"/>
            <p:cNvSpPr/>
            <p:nvPr userDrawn="1"/>
          </p:nvSpPr>
          <p:spPr>
            <a:xfrm flipH="1">
              <a:off x="2574743" y="5463704"/>
              <a:ext cx="3205753" cy="122284"/>
            </a:xfrm>
            <a:prstGeom prst="rect">
              <a:avLst/>
            </a:prstGeom>
            <a:solidFill>
              <a:srgbClr val="9DA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 flipH="1">
              <a:off x="5780494" y="5463704"/>
              <a:ext cx="3205753" cy="122284"/>
            </a:xfrm>
            <a:prstGeom prst="rect">
              <a:avLst/>
            </a:prstGeom>
            <a:solidFill>
              <a:srgbClr val="0F3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 flipH="1">
              <a:off x="8986247" y="5463704"/>
              <a:ext cx="3205753" cy="122284"/>
            </a:xfrm>
            <a:prstGeom prst="rect">
              <a:avLst/>
            </a:prstGeom>
            <a:solidFill>
              <a:srgbClr val="008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sp>
        <p:nvSpPr>
          <p:cNvPr id="21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5138057" y="5755998"/>
            <a:ext cx="4005943" cy="94080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rgbClr val="0F34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Докладчики:</a:t>
            </a:r>
          </a:p>
          <a:p>
            <a:pPr lvl="0"/>
            <a:r>
              <a:rPr lang="ru-RU" dirty="0" smtClean="0"/>
              <a:t>Иванов Иван Иванович</a:t>
            </a:r>
          </a:p>
          <a:p>
            <a:pPr lvl="0"/>
            <a:r>
              <a:rPr lang="ru-RU" dirty="0" smtClean="0"/>
              <a:t>Васильев Василий Васильевич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622501" cy="6858957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3496605" y="1607488"/>
            <a:ext cx="43342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50" b="1" i="0" spc="100" baseline="0" dirty="0" smtClean="0">
                <a:solidFill>
                  <a:srgbClr val="0F345F"/>
                </a:solidFill>
                <a:latin typeface="+mj-lt"/>
              </a:rPr>
              <a:t>ПЕРМСКАЯ</a:t>
            </a:r>
            <a:br>
              <a:rPr lang="ru-RU" sz="1850" b="1" i="0" spc="100" baseline="0" dirty="0" smtClean="0">
                <a:solidFill>
                  <a:srgbClr val="0F345F"/>
                </a:solidFill>
                <a:latin typeface="+mj-lt"/>
              </a:rPr>
            </a:br>
            <a:r>
              <a:rPr lang="ru-RU" sz="1850" b="1" i="0" spc="100" baseline="0" dirty="0" smtClean="0">
                <a:solidFill>
                  <a:srgbClr val="0F345F"/>
                </a:solidFill>
                <a:latin typeface="+mj-lt"/>
              </a:rPr>
              <a:t>НАУЧНО-ПРОИЗВОДСТВЕННАЯ</a:t>
            </a:r>
          </a:p>
          <a:p>
            <a:r>
              <a:rPr lang="ru-RU" sz="1850" b="1" i="0" spc="100" baseline="0" dirty="0" smtClean="0">
                <a:solidFill>
                  <a:srgbClr val="0F345F"/>
                </a:solidFill>
                <a:latin typeface="+mj-lt"/>
              </a:rPr>
              <a:t>ПРИБОРОСТРОИТЕЛЬНАЯ</a:t>
            </a:r>
            <a:br>
              <a:rPr lang="ru-RU" sz="1850" b="1" i="0" spc="100" baseline="0" dirty="0" smtClean="0">
                <a:solidFill>
                  <a:srgbClr val="0F345F"/>
                </a:solidFill>
                <a:latin typeface="+mj-lt"/>
              </a:rPr>
            </a:br>
            <a:r>
              <a:rPr lang="ru-RU" sz="1850" b="1" i="0" spc="100" baseline="0" dirty="0" smtClean="0">
                <a:solidFill>
                  <a:srgbClr val="0F345F"/>
                </a:solidFill>
                <a:latin typeface="+mj-lt"/>
              </a:rPr>
              <a:t>КОМПАНИЯ</a:t>
            </a:r>
            <a:endParaRPr lang="ru-RU" sz="1850" b="1" i="0" spc="100" baseline="0" dirty="0">
              <a:solidFill>
                <a:srgbClr val="0F345F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9707" y="1450132"/>
            <a:ext cx="1861402" cy="15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4965" y="216812"/>
            <a:ext cx="7299835" cy="785388"/>
          </a:xfrm>
        </p:spPr>
        <p:txBody>
          <a:bodyPr anchor="b">
            <a:noAutofit/>
          </a:bodyPr>
          <a:lstStyle>
            <a:lvl1pPr algn="l">
              <a:defRPr sz="4800" b="1" baseline="0">
                <a:solidFill>
                  <a:srgbClr val="0F34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965" y="1480437"/>
            <a:ext cx="8057077" cy="4628535"/>
          </a:xfrm>
        </p:spPr>
        <p:txBody>
          <a:bodyPr/>
          <a:lstStyle>
            <a:lvl1pPr marL="0" indent="0">
              <a:buNone/>
              <a:defRPr>
                <a:solidFill>
                  <a:srgbClr val="0F345F"/>
                </a:solidFill>
              </a:defRPr>
            </a:lvl1pPr>
            <a:lvl2pPr>
              <a:defRPr>
                <a:solidFill>
                  <a:srgbClr val="0F345F"/>
                </a:solidFill>
              </a:defRPr>
            </a:lvl2pPr>
            <a:lvl3pPr>
              <a:defRPr>
                <a:solidFill>
                  <a:srgbClr val="0F345F"/>
                </a:solidFill>
              </a:defRPr>
            </a:lvl3pPr>
            <a:lvl4pPr>
              <a:defRPr>
                <a:solidFill>
                  <a:srgbClr val="0F345F"/>
                </a:solidFill>
              </a:defRPr>
            </a:lvl4pPr>
            <a:lvl5pPr>
              <a:defRPr>
                <a:solidFill>
                  <a:srgbClr val="0F345F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1051401"/>
            <a:ext cx="9144000" cy="77890"/>
            <a:chOff x="2574743" y="5463704"/>
            <a:chExt cx="9617257" cy="122284"/>
          </a:xfrm>
        </p:grpSpPr>
        <p:sp>
          <p:nvSpPr>
            <p:cNvPr id="11" name="Прямоугольник 10"/>
            <p:cNvSpPr/>
            <p:nvPr userDrawn="1"/>
          </p:nvSpPr>
          <p:spPr>
            <a:xfrm flipH="1">
              <a:off x="2574743" y="5463704"/>
              <a:ext cx="3205753" cy="122284"/>
            </a:xfrm>
            <a:prstGeom prst="rect">
              <a:avLst/>
            </a:prstGeom>
            <a:solidFill>
              <a:srgbClr val="9DA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 flipH="1">
              <a:off x="5780494" y="5463704"/>
              <a:ext cx="3205753" cy="122284"/>
            </a:xfrm>
            <a:prstGeom prst="rect">
              <a:avLst/>
            </a:prstGeom>
            <a:solidFill>
              <a:srgbClr val="0F3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 flipH="1">
              <a:off x="8986247" y="5463704"/>
              <a:ext cx="3205753" cy="122284"/>
            </a:xfrm>
            <a:prstGeom prst="rect">
              <a:avLst/>
            </a:prstGeom>
            <a:solidFill>
              <a:srgbClr val="008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9100" y="216812"/>
            <a:ext cx="905934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0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7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9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9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3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B14F-F489-4CE3-B045-DAE52708725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B545-6295-4E02-B4B9-5049B581F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9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vk.com/kvantorium.fotonik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943658" y="5805264"/>
            <a:ext cx="4005943" cy="46413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800" dirty="0" smtClean="0"/>
              <a:t>Некрасова Екатерина,</a:t>
            </a:r>
          </a:p>
          <a:p>
            <a:pPr algn="r"/>
            <a:r>
              <a:rPr lang="ru-RU" sz="1800" dirty="0" smtClean="0"/>
              <a:t>Заместитель директора по внешним связям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589737"/>
            <a:ext cx="187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1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  <a:endParaRPr lang="ru-RU" sz="2000" b="1" dirty="0">
              <a:solidFill>
                <a:srgbClr val="1017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2001"/>
            <a:ext cx="5688632" cy="12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55259"/>
              </p:ext>
            </p:extLst>
          </p:nvPr>
        </p:nvGraphicFramePr>
        <p:xfrm>
          <a:off x="354360" y="468620"/>
          <a:ext cx="8610128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Концепт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Аэроквантум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Авиация всегда находилась на острие передовых достижений научной и инженерной мысли в самых высокотехнологичных сферах деятельности человека.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Перед отечественным авиастроением поставлена амбициозная цель - в кратчайшие сроки войти в число крупнейших мировых производителей авиационной техники. Летать дальше, быстрее, удобнее, эффективнее, наконец, красивее, чем конкуренты - на авиационную науку ложится важная миссия обеспечения конкурентоспособности российского авиапрома.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проектной траектории «</a:t>
                      </a:r>
                      <a:r>
                        <a:rPr lang="ru-RU" sz="1400" dirty="0" err="1" smtClean="0"/>
                        <a:t>Аэроквантум</a:t>
                      </a:r>
                      <a:r>
                        <a:rPr lang="ru-RU" sz="1400" dirty="0" smtClean="0"/>
                        <a:t>» команды авиаторов работают над собственным проектом и решают инженерные задачи по проектированию, сборке, созданию приборов ориентации,</a:t>
                      </a:r>
                      <a:r>
                        <a:rPr lang="ru-RU" sz="1400" baseline="0" dirty="0" smtClean="0"/>
                        <a:t> стабилизации и навигации летальных аппаратов, </a:t>
                      </a:r>
                      <a:r>
                        <a:rPr lang="ru-RU" sz="1400" dirty="0" smtClean="0"/>
                        <a:t> а так же коммерческому применению беспилотных летательных аппаратов.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ПАО ПНППК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ПНИПУ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ПГНИУ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ИТ-колледж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Авиационный колледж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607"/>
            <a:ext cx="1305862" cy="4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r="5472"/>
          <a:stretch/>
        </p:blipFill>
        <p:spPr>
          <a:xfrm>
            <a:off x="323528" y="4206071"/>
            <a:ext cx="3526971" cy="2267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99" y="4210107"/>
            <a:ext cx="2346965" cy="2267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/>
        </p:blipFill>
        <p:spPr>
          <a:xfrm>
            <a:off x="6177925" y="4210107"/>
            <a:ext cx="2684832" cy="2263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1" y="980728"/>
            <a:ext cx="1121296" cy="5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45490"/>
              </p:ext>
            </p:extLst>
          </p:nvPr>
        </p:nvGraphicFramePr>
        <p:xfrm>
          <a:off x="323528" y="533966"/>
          <a:ext cx="8640960" cy="377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КВАНТУМ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Концепт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Партнеры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Промышленный </a:t>
                      </a:r>
                      <a:r>
                        <a:rPr lang="ru-RU" sz="1100" dirty="0">
                          <a:effectLst/>
                        </a:rPr>
                        <a:t>дизайн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err="1">
                          <a:effectLst/>
                        </a:rPr>
                        <a:t>квантуме</a:t>
                      </a:r>
                      <a:r>
                        <a:rPr lang="ru-RU" sz="1100" dirty="0">
                          <a:effectLst/>
                        </a:rPr>
                        <a:t> «Промышленный дизайн» дети будут привлекаться к изготовлению и выполнению заказов промышленных предприятий города и края. В условиях серьезной конкуренции мало сделать изделия удобными и красивыми, они должны выполнять определенные функции. Для этого дизайнер должен уметь определять потребительскую нишу товара, прогнозировать запросы потребителей, попадать в стилистику брендов, создавать инновационный продукт, проектировать технологичное изделие в рамках заданной стоимости, проектировать предметы, которые будут радовать потребителя, предугадывать и опережать привычные потребности пользователей в своих областях.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процессе работы учащиеся знакомятся с различным программным обеспечением для создания 3D-моделей (3dsMax, </a:t>
                      </a:r>
                      <a:r>
                        <a:rPr lang="ru-RU" sz="1100" dirty="0" err="1">
                          <a:effectLst/>
                        </a:rPr>
                        <a:t>Rhino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Sketch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Up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Blender</a:t>
                      </a:r>
                      <a:r>
                        <a:rPr lang="ru-RU" sz="1100" dirty="0">
                          <a:effectLst/>
                        </a:rPr>
                        <a:t>) и попутно осваивают навыки графического дизайна, необходимых при создании рекламных плакатов, презентаций созданных продуктов, а также сайтов – такие как </a:t>
                      </a:r>
                      <a:r>
                        <a:rPr lang="ru-RU" sz="1100" dirty="0" err="1">
                          <a:effectLst/>
                        </a:rPr>
                        <a:t>Adobe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Photoshop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Adobe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Illustrator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Readymag</a:t>
                      </a:r>
                      <a:r>
                        <a:rPr lang="ru-RU" sz="1100" dirty="0">
                          <a:effectLst/>
                        </a:rPr>
                        <a:t>. Часть занятий и упражнений посвящена формированию и развитию у детей креативности и творческого мышления. 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Участникам проектных команд предстоит спроектировать, создать модель объекта при помощи аддитивных технологий, используя современные технологии макетирования и др.  Принять участие в конкурсе современных малых архитектурных форм.  Участники команд познакомятся с теорией и практикой проектирования, приобретут навыки командной работы, ознакомятся с полным циклом производства от проектирования 3D-модели до реального прототипа, смогут развить творческое инженерное мышление.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Фонд «Региональный центр инжиниринга».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ПНППК ДИТ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2723422" cy="2042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5104"/>
            <a:ext cx="2675789" cy="2006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97" y="4368865"/>
            <a:ext cx="2670775" cy="20030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8" y="135510"/>
            <a:ext cx="1347742" cy="4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8035"/>
            <a:ext cx="1108806" cy="5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71250"/>
              </p:ext>
            </p:extLst>
          </p:nvPr>
        </p:nvGraphicFramePr>
        <p:xfrm>
          <a:off x="179513" y="468620"/>
          <a:ext cx="8712966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Концепт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Робоквантум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Проектирование и конструирование роботов, беспилотных машин и механизмов, передвигающихся в космосе, воздухе, по земле и под землей, на воде и под водой это очень серьезная задача. Надо овладеть компетенциями разработки электронных систем управления на базе микроконтроллеров и микропроцессоров, освоить современные принципы навигации, уметь работать с датчиками, программировать автоматические и автономные системы.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Участники научатся настраивать беспроводное аппаратное обеспечение, устанавливать беспроводную связь между мобильным роботом и компьютером, используя промышленные средства программирования (С++). Основная компетенция: Разработка стратегий навигации для передвижения в знакомой и незнакомой среде, изучение возможностей применения гибких мобильных роботов для различных задач, проектирование современных систем управления.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Научно-</a:t>
                      </a:r>
                      <a:r>
                        <a:rPr lang="ru-RU" sz="1400" dirty="0" err="1">
                          <a:effectLst/>
                        </a:rPr>
                        <a:t>техническийцентр</a:t>
                      </a:r>
                      <a:r>
                        <a:rPr lang="ru-RU" sz="1400" dirty="0">
                          <a:effectLst/>
                        </a:rPr>
                        <a:t> ПАО «ПНППК», Фонд «Региональный центр инжиниринга» и Центр робототехники при ПНИПУ.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/>
          <a:stretch/>
        </p:blipFill>
        <p:spPr>
          <a:xfrm>
            <a:off x="2706241" y="4185085"/>
            <a:ext cx="3089895" cy="2484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85085"/>
            <a:ext cx="2973113" cy="24842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9"/>
          <a:stretch/>
        </p:blipFill>
        <p:spPr>
          <a:xfrm>
            <a:off x="471831" y="4185085"/>
            <a:ext cx="2065200" cy="2484275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7" y="44624"/>
            <a:ext cx="1455760" cy="44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" y="1052736"/>
            <a:ext cx="112554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4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63586"/>
              </p:ext>
            </p:extLst>
          </p:nvPr>
        </p:nvGraphicFramePr>
        <p:xfrm>
          <a:off x="299145" y="404664"/>
          <a:ext cx="8615039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Концепт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Энерджи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Особенностью программы является то, что она, будучи </a:t>
                      </a:r>
                      <a:r>
                        <a:rPr lang="ru-RU" sz="1400" dirty="0" err="1">
                          <a:effectLst/>
                        </a:rPr>
                        <a:t>мультидисциплинарной</a:t>
                      </a:r>
                      <a:r>
                        <a:rPr lang="ru-RU" sz="1400" dirty="0">
                          <a:effectLst/>
                        </a:rPr>
                        <a:t>, направлена на формирование практических навыков в нескольких областях, в том числе в актуальных в настоящее время для каждого </a:t>
                      </a:r>
                      <a:r>
                        <a:rPr lang="ru-RU" sz="1400" dirty="0" smtClean="0">
                          <a:effectLst/>
                        </a:rPr>
                        <a:t>человека. Курс</a:t>
                      </a:r>
                      <a:r>
                        <a:rPr lang="ru-RU" sz="1400" dirty="0">
                          <a:effectLst/>
                        </a:rPr>
                        <a:t>, на основе реальной практической деятельности, даёт возможность обучающимся почувствовать себя в роли инженера-проектировщика, дизайнера, пилота водного судна, маркетолога, а также создаёт условия для дифференциации и индивидуализации обучения. Участники проекта изучат основы судостроения, основы возобновляемой энергетики и принципы создания современных транспортных средств. </a:t>
                      </a:r>
                      <a:r>
                        <a:rPr lang="ru-RU" sz="1400" dirty="0" smtClean="0">
                          <a:effectLst/>
                        </a:rPr>
                        <a:t>Проектные команды произведут сборку корпуса судна, освоят основы и получат </a:t>
                      </a:r>
                      <a:r>
                        <a:rPr lang="ru-RU" sz="1400" dirty="0">
                          <a:effectLst/>
                        </a:rPr>
                        <a:t>практику судовождения, а кроме того – приобретут знания по кинематической физике, физике химических источников тока, материаловедению, освоение основ гидродинамики, электротехники, фотоники, бизнес-планирования. Кроме того, участники получат ценные навыки командной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ПАО «ПНППК»,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«Завод нефтегазовой аппаратуры «</a:t>
                      </a:r>
                      <a:r>
                        <a:rPr lang="ru-RU" sz="1400" dirty="0" err="1">
                          <a:effectLst/>
                        </a:rPr>
                        <a:t>Анодъ</a:t>
                      </a:r>
                      <a:r>
                        <a:rPr lang="ru-RU" sz="1400" dirty="0">
                          <a:effectLst/>
                        </a:rPr>
                        <a:t>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«Электронная корпорация «Радуга»»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Малое инновационное предприятие «Пермские </a:t>
                      </a:r>
                      <a:r>
                        <a:rPr lang="ru-RU" sz="1400" dirty="0" err="1">
                          <a:effectLst/>
                        </a:rPr>
                        <a:t>нанотехнологии</a:t>
                      </a:r>
                      <a:r>
                        <a:rPr lang="ru-RU" sz="1400" dirty="0">
                          <a:effectLst/>
                        </a:rPr>
                        <a:t>»»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39189"/>
            <a:ext cx="3694112" cy="240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5" y="4227407"/>
            <a:ext cx="3183185" cy="2387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6"/>
          <a:stretch/>
        </p:blipFill>
        <p:spPr>
          <a:xfrm>
            <a:off x="3461767" y="4233087"/>
            <a:ext cx="2663209" cy="238170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3" y="57224"/>
            <a:ext cx="1341985" cy="41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" y="1196752"/>
            <a:ext cx="900999" cy="3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1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87824" y="5805264"/>
            <a:ext cx="5961777" cy="8640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dirty="0" smtClean="0"/>
              <a:t>Сайт: </a:t>
            </a:r>
            <a:r>
              <a:rPr lang="en-US" dirty="0" smtClean="0"/>
              <a:t>kvantorium-perm.ru</a:t>
            </a:r>
            <a:endParaRPr lang="ru-RU" dirty="0" smtClean="0"/>
          </a:p>
          <a:p>
            <a:pPr algn="r"/>
            <a:r>
              <a:rPr lang="ru-RU" sz="1800" dirty="0" smtClean="0"/>
              <a:t>ВК: </a:t>
            </a:r>
            <a:r>
              <a:rPr lang="en-US" sz="1800" dirty="0" smtClean="0">
                <a:hlinkClick r:id="rId2"/>
              </a:rPr>
              <a:t>https://vk.com/kvantorium.fotonika</a:t>
            </a:r>
            <a:endParaRPr lang="ru-RU" sz="1800" dirty="0" smtClean="0"/>
          </a:p>
          <a:p>
            <a:pPr algn="r"/>
            <a:r>
              <a:rPr lang="ru-RU" sz="1800" dirty="0" err="1" smtClean="0"/>
              <a:t>Инстаграм</a:t>
            </a:r>
            <a:r>
              <a:rPr lang="ru-RU" sz="1800" dirty="0" smtClean="0"/>
              <a:t>: </a:t>
            </a:r>
            <a:r>
              <a:rPr lang="en-US" sz="1800" dirty="0" smtClean="0"/>
              <a:t>@</a:t>
            </a:r>
            <a:r>
              <a:rPr lang="en-US" sz="1800" dirty="0" err="1">
                <a:hlinkClick r:id="rId2"/>
              </a:rPr>
              <a:t>kvantorium.fotonika</a:t>
            </a:r>
            <a:endParaRPr lang="ru-RU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27984" y="450578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1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– 1 ноября</a:t>
            </a:r>
            <a:endParaRPr lang="ru-RU" sz="2000" b="1" dirty="0">
              <a:solidFill>
                <a:srgbClr val="1017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2001"/>
            <a:ext cx="5688632" cy="12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268760"/>
            <a:ext cx="8435280" cy="50899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Все направления деятельности детского технопарка в Пермском крае соответствуют приоритетным направлениям технологического развития Российской Федерации и соотнесены с восемью направлениями инновационной деятельности Пермского края: </a:t>
            </a:r>
          </a:p>
          <a:p>
            <a:pPr lvl="1"/>
            <a:r>
              <a:rPr lang="ru-RU" dirty="0"/>
              <a:t>информационные технологии/цифровое (электронное) производство; </a:t>
            </a:r>
          </a:p>
          <a:p>
            <a:pPr lvl="1"/>
            <a:r>
              <a:rPr lang="ru-RU" dirty="0"/>
              <a:t>медицина будущего; </a:t>
            </a:r>
          </a:p>
          <a:p>
            <a:pPr lvl="1"/>
            <a:r>
              <a:rPr lang="ru-RU" dirty="0"/>
              <a:t>современные материалы и технологии их создания; </a:t>
            </a:r>
          </a:p>
          <a:p>
            <a:pPr lvl="1"/>
            <a:r>
              <a:rPr lang="ru-RU" dirty="0"/>
              <a:t>новые приборы и аппаратные комплексы; </a:t>
            </a:r>
          </a:p>
          <a:p>
            <a:pPr lvl="1"/>
            <a:r>
              <a:rPr lang="ru-RU" dirty="0"/>
              <a:t>биотехнологии; </a:t>
            </a:r>
          </a:p>
          <a:p>
            <a:pPr lvl="1"/>
            <a:r>
              <a:rPr lang="ru-RU" dirty="0"/>
              <a:t>системы управления робототехническими системами и комплексами; </a:t>
            </a:r>
          </a:p>
          <a:p>
            <a:pPr lvl="1"/>
            <a:r>
              <a:rPr lang="ru-RU" dirty="0"/>
              <a:t>авиа- и </a:t>
            </a:r>
            <a:r>
              <a:rPr lang="ru-RU" dirty="0" err="1"/>
              <a:t>ракетодвигателестроение</a:t>
            </a:r>
            <a:r>
              <a:rPr lang="ru-RU" dirty="0"/>
              <a:t>; </a:t>
            </a:r>
          </a:p>
          <a:p>
            <a:pPr lvl="1"/>
            <a:r>
              <a:rPr lang="ru-RU" dirty="0"/>
              <a:t>фотоника.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7640" cy="9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1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1" y="1244261"/>
            <a:ext cx="7950338" cy="55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7640" cy="9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243611"/>
              </p:ext>
            </p:extLst>
          </p:nvPr>
        </p:nvGraphicFramePr>
        <p:xfrm>
          <a:off x="457199" y="417710"/>
          <a:ext cx="8435281" cy="250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КВАНТУМ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Концепт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Партнеры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Открытую </a:t>
                      </a:r>
                      <a:r>
                        <a:rPr lang="ru-RU" sz="1600" dirty="0" smtClean="0">
                          <a:effectLst/>
                        </a:rPr>
                        <a:t>Хай-тек </a:t>
                      </a:r>
                      <a:r>
                        <a:rPr lang="ru-RU" sz="1600" dirty="0">
                          <a:effectLst/>
                        </a:rPr>
                        <a:t>зону представляет ООО «Центр молодежного инновационного творчества «ФОТОНИКА»» (далее – ЦМИТ). Это позволяет оптимизировать использование оборудования в </a:t>
                      </a:r>
                      <a:r>
                        <a:rPr lang="ru-RU" sz="1600" dirty="0" err="1">
                          <a:effectLst/>
                        </a:rPr>
                        <a:t>ЦМИТе</a:t>
                      </a:r>
                      <a:r>
                        <a:rPr lang="ru-RU" sz="1600" dirty="0">
                          <a:effectLst/>
                        </a:rPr>
                        <a:t>, а также материально поддержать наиболее способных и заинтересованных учащихся, через их включение в проектные группы, осуществляющих разработку перспективных видов продукции и технологий, организовать школьную </a:t>
                      </a:r>
                      <a:r>
                        <a:rPr lang="ru-RU" sz="1600" dirty="0" err="1">
                          <a:effectLst/>
                        </a:rPr>
                        <a:t>самозанятость</a:t>
                      </a:r>
                      <a:r>
                        <a:rPr lang="ru-RU" sz="1600" dirty="0">
                          <a:effectLst/>
                        </a:rPr>
                        <a:t> через инновационное предпринимательство.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ЦМИТ ФОТОНИКА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22994"/>
            <a:ext cx="3127623" cy="18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57" y="3032523"/>
            <a:ext cx="4095700" cy="18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" y="3026588"/>
            <a:ext cx="2456763" cy="1842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" y="4923165"/>
            <a:ext cx="2344505" cy="1758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67471"/>
            <a:ext cx="2319511" cy="1739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52" y="5014311"/>
            <a:ext cx="2304256" cy="1655049"/>
          </a:xfrm>
          <a:prstGeom prst="rect">
            <a:avLst/>
          </a:prstGeom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0445" r="15167" b="11777"/>
          <a:stretch/>
        </p:blipFill>
        <p:spPr bwMode="auto">
          <a:xfrm>
            <a:off x="473669" y="692696"/>
            <a:ext cx="1144914" cy="7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111393" cy="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27261"/>
              </p:ext>
            </p:extLst>
          </p:nvPr>
        </p:nvGraphicFramePr>
        <p:xfrm>
          <a:off x="254081" y="836712"/>
          <a:ext cx="8646133" cy="5030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КВАНТУМ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Концепт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Партнеры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Ключевой темой </a:t>
                      </a:r>
                      <a:r>
                        <a:rPr lang="en-US" sz="1600" dirty="0">
                          <a:effectLst/>
                        </a:rPr>
                        <a:t>IT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квантума</a:t>
                      </a:r>
                      <a:r>
                        <a:rPr lang="ru-RU" sz="1600" dirty="0">
                          <a:effectLst/>
                        </a:rPr>
                        <a:t> станет </a:t>
                      </a:r>
                      <a:r>
                        <a:rPr lang="ru-RU" sz="1600" dirty="0" err="1">
                          <a:effectLst/>
                        </a:rPr>
                        <a:t>кибер</a:t>
                      </a:r>
                      <a:r>
                        <a:rPr lang="ru-RU" sz="1600" dirty="0">
                          <a:effectLst/>
                        </a:rPr>
                        <a:t>-безопасность. В рамках участия в «Веб-</a:t>
                      </a:r>
                      <a:r>
                        <a:rPr lang="ru-RU" sz="1600" dirty="0" err="1">
                          <a:effectLst/>
                        </a:rPr>
                        <a:t>квестах</a:t>
                      </a:r>
                      <a:r>
                        <a:rPr lang="ru-RU" sz="1600" dirty="0">
                          <a:effectLst/>
                        </a:rPr>
                        <a:t>» командам предстоит выполнить задания по криптографии, стеганографии, поиску уязвимости веб-приложений и другим аспектам компьютерной и информационной безопасности. Кроме того, команды освоят реверс-инжиниринг программного обеспечения на мобильных и встраиваемых платформах, таких как </a:t>
                      </a:r>
                      <a:r>
                        <a:rPr lang="ru-RU" sz="1600" dirty="0" err="1">
                          <a:effectLst/>
                        </a:rPr>
                        <a:t>Android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iOS</a:t>
                      </a:r>
                      <a:r>
                        <a:rPr lang="ru-RU" sz="1600" dirty="0">
                          <a:effectLst/>
                        </a:rPr>
                        <a:t>, а также познакомятся с архитектурой ARM и AVR. </a:t>
                      </a: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рамках нее ребятами будут освоены навыки программирования и проектирования в области защиты информации, освоения современных информационных технологий, практические навыки использования современной вычислительной техники, периферийных и мобильных устройств и других технических средств информатизации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ДИТ ПАО ПНППК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ИТ-колледж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ПГНИУ. Мехмат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РосТелеком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Международная академия связи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592288" cy="16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5" y="1268760"/>
            <a:ext cx="958631" cy="635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111393" cy="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604"/>
              </p:ext>
            </p:extLst>
          </p:nvPr>
        </p:nvGraphicFramePr>
        <p:xfrm>
          <a:off x="215516" y="704196"/>
          <a:ext cx="8712967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Концепт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Дополненная </a:t>
                      </a:r>
                      <a:r>
                        <a:rPr lang="ru-RU" sz="1400" dirty="0">
                          <a:effectLst/>
                        </a:rPr>
                        <a:t>и виртуальная реальность 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Моделирование и программирование 3D объектов виртуальной и дополненной реальности, разработка 3D-игр/симуляторов и проектирование новых пространств и миров. Дополненная и виртуальная реальность – особое направление. Практически для каждой перспективной позиции «Атласа новых профессий» крайне полезны будут знания из области компьютерного зрения, систем трекинга, 3D-моделирования и т.д</a:t>
                      </a:r>
                      <a:r>
                        <a:rPr lang="ru-RU" sz="1400" dirty="0" smtClean="0">
                          <a:effectLst/>
                        </a:rPr>
                        <a:t>.. </a:t>
                      </a:r>
                      <a:r>
                        <a:rPr lang="ru-RU" sz="1400" dirty="0">
                          <a:effectLst/>
                        </a:rPr>
                        <a:t>Все эти компетенции школьники получат в VR/AR-</a:t>
                      </a:r>
                      <a:r>
                        <a:rPr lang="ru-RU" sz="1400" dirty="0" err="1">
                          <a:effectLst/>
                        </a:rPr>
                        <a:t>квантуме</a:t>
                      </a:r>
                      <a:r>
                        <a:rPr lang="ru-RU" sz="1400" dirty="0">
                          <a:effectLst/>
                        </a:rPr>
                        <a:t> и смогут применить их в любой индустрии – от создания игр до моделирования производственного замкнутого цикла на конкретном производстве и даже на других планетах.  Ученики узнают, каково это быть создателем собственных миров, поймут возможности и научатся работать с оборудованием из футурологических фильмов, создадут свои прототипы VR шлемов и поймут, что будущее уже наступило.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ДИТ ПАО ПНППК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ИТ-колледж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ПГНИУ. Мехмат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ПНИПУ,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Фонд «Пермский инжиниринговый центр»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3" y="4653108"/>
            <a:ext cx="2795465" cy="2017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81325"/>
            <a:ext cx="1779169" cy="1961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84682"/>
            <a:ext cx="2304256" cy="35745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89203" cy="838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111393" cy="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15482"/>
              </p:ext>
            </p:extLst>
          </p:nvPr>
        </p:nvGraphicFramePr>
        <p:xfrm>
          <a:off x="323528" y="476672"/>
          <a:ext cx="8363271" cy="366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Концепт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Биоквантум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человека, синтез лекарств и ферментов микроорганизмами, медицина без скальпеля и классических лекарств, создание искусственных тканей и выращивание органов, конструирование новых живых организмов, создание биороботов.  Траектория «Микробиология и биотехнология» направлена на формирование у обучающихся представлений и практических навыков в области биотехнологии. Биотехнология – активно развивающаяся отрасль современной прикладной биологии, поэтому данная образовательная программа также направлена на формирование у обучающихся профессионального интереса к данному направлению. </a:t>
                      </a:r>
                      <a:r>
                        <a:rPr lang="ru-RU" sz="1400" dirty="0" smtClean="0">
                          <a:effectLst/>
                        </a:rPr>
                        <a:t>Генная </a:t>
                      </a:r>
                      <a:r>
                        <a:rPr lang="ru-RU" sz="1400" dirty="0">
                          <a:effectLst/>
                        </a:rPr>
                        <a:t>и клеточная инженерия являются важнейшими методами (инструментами), лежащими в основе современной биотехнологии. Методы клеточной инженерии направлены на конструирование клеток нового типа.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Пермский </a:t>
                      </a:r>
                      <a:r>
                        <a:rPr lang="ru-RU" sz="1400" dirty="0">
                          <a:effectLst/>
                        </a:rPr>
                        <a:t>государственный медицинский университет имени академика Е. А. Вагнера;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Институт  </a:t>
                      </a:r>
                      <a:r>
                        <a:rPr lang="ru-RU" sz="1400" dirty="0">
                          <a:effectLst/>
                        </a:rPr>
                        <a:t>генетики и микробиологии ПНЦ </a:t>
                      </a:r>
                      <a:r>
                        <a:rPr lang="ru-RU" sz="1400" dirty="0" err="1">
                          <a:effectLst/>
                        </a:rPr>
                        <a:t>УрОРАН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8" y="4149080"/>
            <a:ext cx="8280919" cy="237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" y="4171595"/>
            <a:ext cx="3534725" cy="2356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" y="980728"/>
            <a:ext cx="1075772" cy="61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111393" cy="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79243"/>
              </p:ext>
            </p:extLst>
          </p:nvPr>
        </p:nvGraphicFramePr>
        <p:xfrm>
          <a:off x="323528" y="511288"/>
          <a:ext cx="8568952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КВАНТУМ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Концепт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Космоквантум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совмещает в себе физико-математические основы космонавтики, 3D-моделирование и прототипирование, программирование устройств, основы электротехники и радиотехники, электроники, фотоники, а также проектирование космических аппаратов и т.д. Участникам предстоит пройти полный жизненный цикл производства космического спутника: от постановки задачи до разработки и конструирования модели </a:t>
                      </a:r>
                      <a:r>
                        <a:rPr lang="ru-RU" sz="1400" dirty="0" err="1">
                          <a:effectLst/>
                        </a:rPr>
                        <a:t>микроспутника</a:t>
                      </a:r>
                      <a:r>
                        <a:rPr lang="ru-RU" sz="1400" dirty="0">
                          <a:effectLst/>
                        </a:rPr>
                        <a:t> в формате </a:t>
                      </a:r>
                      <a:r>
                        <a:rPr lang="ru-RU" sz="1400" dirty="0" err="1">
                          <a:effectLst/>
                        </a:rPr>
                        <a:t>CubeSat</a:t>
                      </a:r>
                      <a:r>
                        <a:rPr lang="ru-RU" sz="1400" dirty="0">
                          <a:effectLst/>
                        </a:rPr>
                        <a:t>. Проектные команды будут определять полезную нагрузку спутника, создадут компьютерную модель аппарата в виртуальной среде, и в итоге смогут собрать действующую модель на основе специально разработанного конструктора (с возможным использованием самостоятельно разработанных сложных компонентов). Успешные проекты получат дальнейшее развитие: конструирование и запуск реальных космических аппаратов, участие в международных соревнованиях.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ПГНИУ, физический ф-т и географический ф-т,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«ПРОТОН»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t="21235" r="10152" b="13046"/>
          <a:stretch/>
        </p:blipFill>
        <p:spPr bwMode="auto">
          <a:xfrm>
            <a:off x="208875" y="4509120"/>
            <a:ext cx="2974445" cy="221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73" y="4498911"/>
            <a:ext cx="3361342" cy="22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76" y="4456713"/>
            <a:ext cx="3029800" cy="226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200564" cy="587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111393" cy="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12966"/>
              </p:ext>
            </p:extLst>
          </p:nvPr>
        </p:nvGraphicFramePr>
        <p:xfrm>
          <a:off x="179512" y="716232"/>
          <a:ext cx="8712968" cy="596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КВАНТУМ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Концепт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Партнеры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Наноквантум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Технический прогресс позволяет не только эффективно использовать привычные материалы, но и создавать новые, с заданными свойствами. Открытия в отрасли позволяют улучшить свойства и пределы устойчивости материалов, механизмов и конструкций. Первые шаги на этом пути можно сделать еще школьником и попробовать свои силы в качестве начинающего исследователя. Лаборатория </a:t>
                      </a:r>
                      <a:r>
                        <a:rPr lang="ru-RU" sz="1600" dirty="0" err="1">
                          <a:effectLst/>
                        </a:rPr>
                        <a:t>Наноквантума</a:t>
                      </a:r>
                      <a:r>
                        <a:rPr lang="ru-RU" sz="1600" dirty="0">
                          <a:effectLst/>
                        </a:rPr>
                        <a:t> оснащена современными приборами, позволяющими синтезировать, модифицировать и изучать материалы на микро- и нано- уровнях: сканирующий зондовый микроскоп СЗМ </a:t>
                      </a:r>
                      <a:r>
                        <a:rPr lang="ru-RU" sz="1600" dirty="0" err="1">
                          <a:effectLst/>
                        </a:rPr>
                        <a:t>Nanoedukator</a:t>
                      </a:r>
                      <a:r>
                        <a:rPr lang="ru-RU" sz="1600" dirty="0">
                          <a:effectLst/>
                        </a:rPr>
                        <a:t> II, </a:t>
                      </a:r>
                      <a:r>
                        <a:rPr lang="ru-RU" sz="1600" dirty="0" err="1">
                          <a:effectLst/>
                        </a:rPr>
                        <a:t>ph</a:t>
                      </a:r>
                      <a:r>
                        <a:rPr lang="ru-RU" sz="1600" dirty="0">
                          <a:effectLst/>
                        </a:rPr>
                        <a:t>-метр, спектрофотометр, оптические микроскопы исследовательского класса и многое другое. Будущие </a:t>
                      </a:r>
                      <a:r>
                        <a:rPr lang="ru-RU" sz="1600" dirty="0" err="1">
                          <a:effectLst/>
                        </a:rPr>
                        <a:t>наноконструкторы</a:t>
                      </a:r>
                      <a:r>
                        <a:rPr lang="ru-RU" sz="1600" dirty="0">
                          <a:effectLst/>
                        </a:rPr>
                        <a:t> смогут предложить свои идеи технологического применения различных материалов, методов их получения или функционального улучшения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ПАО ПНППК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НИИ «</a:t>
                      </a:r>
                      <a:r>
                        <a:rPr lang="ru-RU" sz="1600" dirty="0" err="1">
                          <a:effectLst/>
                        </a:rPr>
                        <a:t>Радиофотоника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ПГНИУ, физический факультет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39" marR="57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05" y="4149080"/>
            <a:ext cx="2699792" cy="2024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05" y="1916832"/>
            <a:ext cx="2699792" cy="202484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8" y="238325"/>
            <a:ext cx="1554813" cy="4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8" y="1268760"/>
            <a:ext cx="1350458" cy="6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5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2256</TotalTime>
  <Words>1311</Words>
  <Application>Microsoft Office PowerPoint</Application>
  <PresentationFormat>Экран (4:3)</PresentationFormat>
  <Paragraphs>119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Планировка  проекта  «Умная Пермь»</dc:title>
  <dc:creator>RePack by Diakov</dc:creator>
  <cp:lastModifiedBy>Екатерина Некрасова</cp:lastModifiedBy>
  <cp:revision>139</cp:revision>
  <dcterms:created xsi:type="dcterms:W3CDTF">2016-05-30T10:40:27Z</dcterms:created>
  <dcterms:modified xsi:type="dcterms:W3CDTF">2018-10-24T02:50:19Z</dcterms:modified>
</cp:coreProperties>
</file>