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Glacial Indifference" charset="1" panose="00000000000000000000"/>
      <p:regular r:id="rId10"/>
    </p:embeddedFont>
    <p:embeddedFont>
      <p:font typeface="Glacial Indifference Bold" charset="1" panose="00000800000000000000"/>
      <p:regular r:id="rId11"/>
    </p:embeddedFont>
    <p:embeddedFont>
      <p:font typeface="Glacial Indifference Italics" charset="1" panose="00000000000000000000"/>
      <p:regular r:id="rId12"/>
    </p:embeddedFont>
    <p:embeddedFont>
      <p:font typeface="Glacial Indifference Bold Italics" charset="1" panose="00000800000000000000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Arimo" charset="1" panose="020B0604020202020204"/>
      <p:regular r:id="rId18"/>
    </p:embeddedFont>
    <p:embeddedFont>
      <p:font typeface="Arimo Bold" charset="1" panose="020B0704020202020204"/>
      <p:regular r:id="rId19"/>
    </p:embeddedFont>
    <p:embeddedFont>
      <p:font typeface="Arimo Italics" charset="1" panose="020B0604020202090204"/>
      <p:regular r:id="rId20"/>
    </p:embeddedFont>
    <p:embeddedFont>
      <p:font typeface="Arimo Bold Italics" charset="1" panose="020B0704020202090204"/>
      <p:regular r:id="rId21"/>
    </p:embeddedFont>
    <p:embeddedFont>
      <p:font typeface="League Spartan" charset="1" panose="00000800000000000000"/>
      <p:regular r:id="rId22"/>
    </p:embeddedFont>
    <p:embeddedFont>
      <p:font typeface="Archive" charset="1" panose="020005060400000200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744634" y="1035703"/>
            <a:ext cx="257702" cy="8229600"/>
          </a:xfrm>
          <a:prstGeom prst="rect">
            <a:avLst/>
          </a:prstGeom>
          <a:solidFill>
            <a:srgbClr val="020301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56487" y="4075297"/>
            <a:ext cx="1463438" cy="213640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133778" y="3935589"/>
            <a:ext cx="10871752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2000">
                <a:solidFill>
                  <a:srgbClr val="020301"/>
                </a:solidFill>
                <a:latin typeface="League Spartan"/>
              </a:rPr>
              <a:t>Разное и важное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5133778" y="1057275"/>
            <a:ext cx="9964019" cy="176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200" spc="264">
                <a:solidFill>
                  <a:srgbClr val="020301"/>
                </a:solidFill>
                <a:latin typeface="Glacial Indifference Bold"/>
              </a:rPr>
              <a:t>УПРАВЛЕНИЕ ОБРАЗОВАНИЯ АДМИНИСТРАЦИИ ПЕРМСКОГО МУНИЦИПАЛЬНОГО РАЙОНА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33778" y="8536305"/>
            <a:ext cx="9206532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20301"/>
                </a:solidFill>
                <a:latin typeface="Glacial Indifference"/>
              </a:rPr>
              <a:t>15</a:t>
            </a:r>
            <a:r>
              <a:rPr lang="en-US" sz="4200">
                <a:solidFill>
                  <a:srgbClr val="020301"/>
                </a:solidFill>
                <a:latin typeface="Glacial Indifference"/>
              </a:rPr>
              <a:t> Q4 2020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9999"/>
          </a:blip>
          <a:srcRect l="0" t="0" r="0" b="0"/>
          <a:stretch>
            <a:fillRect/>
          </a:stretch>
        </p:blipFill>
        <p:spPr>
          <a:xfrm flipH="false" flipV="false" rot="0">
            <a:off x="-1076637" y="5368290"/>
            <a:ext cx="3852597" cy="562422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52105" t="5260" r="5888" b="11547"/>
          <a:stretch>
            <a:fillRect/>
          </a:stretch>
        </p:blipFill>
        <p:spPr>
          <a:xfrm flipH="false" flipV="false" rot="0">
            <a:off x="109459" y="174130"/>
            <a:ext cx="8875983" cy="59987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048449" y="6239295"/>
            <a:ext cx="12171740" cy="3671398"/>
            <a:chOff x="0" y="0"/>
            <a:chExt cx="16228986" cy="489519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7150"/>
              <a:ext cx="16228986" cy="3594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040"/>
                </a:lnSpc>
              </a:pPr>
              <a:r>
                <a:rPr lang="en-US" sz="6400" spc="224">
                  <a:solidFill>
                    <a:srgbClr val="020301"/>
                  </a:solidFill>
                  <a:latin typeface="League Spartan Bold"/>
                </a:rPr>
                <a:t>ВНЕСЕНИЕ ДАННЫХ НА ПОРТАЛЕ "РАБОТА В РОССИИ"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304435"/>
              <a:ext cx="15347466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00">
                  <a:solidFill>
                    <a:srgbClr val="020301"/>
                  </a:solidFill>
                  <a:latin typeface="League Spartan Bold"/>
                </a:rPr>
                <a:t>ПИСЬМО МОИПК ОТ 02.04.20 № СЭД-26-01-36-344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134319" y="952500"/>
            <a:ext cx="8964972" cy="496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200" spc="96">
                <a:solidFill>
                  <a:srgbClr val="020301"/>
                </a:solidFill>
                <a:latin typeface="Glacial Indifference"/>
              </a:rPr>
              <a:t>внести данные на портал о:</a:t>
            </a:r>
          </a:p>
          <a:p>
            <a:pPr>
              <a:lnSpc>
                <a:spcPts val="4409"/>
              </a:lnSpc>
            </a:pPr>
            <a:r>
              <a:rPr lang="en-US" sz="3150" spc="94">
                <a:solidFill>
                  <a:srgbClr val="020301"/>
                </a:solidFill>
                <a:latin typeface="Glacial Indifference"/>
              </a:rPr>
              <a:t>- режиме труда работников;</a:t>
            </a:r>
          </a:p>
          <a:p>
            <a:pPr>
              <a:lnSpc>
                <a:spcPts val="4409"/>
              </a:lnSpc>
            </a:pPr>
            <a:r>
              <a:rPr lang="en-US" sz="3150" spc="94">
                <a:solidFill>
                  <a:srgbClr val="020301"/>
                </a:solidFill>
                <a:latin typeface="Glacial Indifference Bold"/>
              </a:rPr>
              <a:t>- переводе работников на удаленный режим работы;</a:t>
            </a:r>
          </a:p>
          <a:p>
            <a:pPr>
              <a:lnSpc>
                <a:spcPts val="4409"/>
              </a:lnSpc>
            </a:pPr>
            <a:r>
              <a:rPr lang="en-US" sz="3150" spc="94">
                <a:solidFill>
                  <a:srgbClr val="020301"/>
                </a:solidFill>
                <a:latin typeface="Glacial Indifference"/>
              </a:rPr>
              <a:t>- возникновении задолженностей по заработной плате.</a:t>
            </a:r>
          </a:p>
          <a:p>
            <a:pPr>
              <a:lnSpc>
                <a:spcPts val="4409"/>
              </a:lnSpc>
            </a:pPr>
          </a:p>
          <a:p>
            <a:pPr algn="l">
              <a:lnSpc>
                <a:spcPts val="4409"/>
              </a:lnSpc>
            </a:pPr>
            <a:r>
              <a:rPr lang="en-US" sz="3150" spc="94">
                <a:solidFill>
                  <a:srgbClr val="C40715"/>
                </a:solidFill>
                <a:latin typeface="Glacial Indifference Bold"/>
              </a:rPr>
              <a:t>представить скриншоты заполнения Плотниковой Л.Л. до 16.04.2020 г.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03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61789" y="670560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606445" y="2798325"/>
            <a:ext cx="3212890" cy="4690351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55264" y="670560"/>
            <a:ext cx="7904613" cy="55885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29332" t="52604" r="0" b="38769"/>
          <a:stretch>
            <a:fillRect/>
          </a:stretch>
        </p:blipFill>
        <p:spPr>
          <a:xfrm flipH="false" flipV="false" rot="0">
            <a:off x="9821482" y="6867559"/>
            <a:ext cx="7172179" cy="1242232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422747" y="422932"/>
            <a:ext cx="5452130" cy="2858211"/>
            <a:chOff x="0" y="0"/>
            <a:chExt cx="7269506" cy="381094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57150"/>
              <a:ext cx="7269506" cy="2413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en-US" sz="6400" spc="224">
                  <a:solidFill>
                    <a:srgbClr val="F3F5F9"/>
                  </a:solidFill>
                  <a:latin typeface="League Spartan Bold"/>
                </a:rPr>
                <a:t>КОНКУРС РУО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920042"/>
              <a:ext cx="7050569" cy="890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60"/>
                </a:lnSpc>
              </a:pPr>
              <a:r>
                <a:rPr lang="en-US" sz="4200" spc="151">
                  <a:solidFill>
                    <a:srgbClr val="FFDB15"/>
                  </a:solidFill>
                  <a:latin typeface="League Spartan Bold"/>
                </a:rPr>
                <a:t>НА ДИСТАНТЕ.РУ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455264" y="8536305"/>
            <a:ext cx="809000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3F5F9"/>
                </a:solidFill>
                <a:latin typeface="Glacial Indifference Bold"/>
              </a:rPr>
              <a:t>https://vk.com/start_v_digital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6445" y="3407691"/>
            <a:ext cx="6452565" cy="6090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Гамовский детский сад "Мозайка"</a:t>
            </a:r>
          </a:p>
          <a:p>
            <a:pPr algn="ctr"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Фроловская школа "Навигатор" -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2 педагога</a:t>
            </a:r>
          </a:p>
          <a:p>
            <a:pPr algn="ctr"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Култаевский детский сад "Колокольчик"</a:t>
            </a:r>
          </a:p>
          <a:p>
            <a:pPr algn="ctr"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Савинская средняя школа</a:t>
            </a:r>
          </a:p>
          <a:p>
            <a:pPr algn="ctr"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Open Sans Light Bold"/>
              </a:rPr>
              <a:t>Усть-Качкинская средняя школа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61789" y="670560"/>
            <a:ext cx="210021" cy="82296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606445" y="2798325"/>
            <a:ext cx="3212890" cy="4690351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22747" y="2008423"/>
            <a:ext cx="5797664" cy="434824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810394" y="5574785"/>
            <a:ext cx="7142742" cy="2470785"/>
            <a:chOff x="0" y="0"/>
            <a:chExt cx="3252095" cy="11249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252095" cy="1124950"/>
            </a:xfrm>
            <a:custGeom>
              <a:avLst/>
              <a:gdLst/>
              <a:ahLst/>
              <a:cxnLst/>
              <a:rect r="r" b="b" t="t" l="l"/>
              <a:pathLst>
                <a:path h="1124950" w="3252095">
                  <a:moveTo>
                    <a:pt x="0" y="0"/>
                  </a:moveTo>
                  <a:lnTo>
                    <a:pt x="0" y="1124950"/>
                  </a:lnTo>
                  <a:lnTo>
                    <a:pt x="3252095" y="1124950"/>
                  </a:lnTo>
                  <a:lnTo>
                    <a:pt x="3252095" y="0"/>
                  </a:lnTo>
                  <a:lnTo>
                    <a:pt x="0" y="0"/>
                  </a:lnTo>
                  <a:close/>
                  <a:moveTo>
                    <a:pt x="3191135" y="1063990"/>
                  </a:moveTo>
                  <a:lnTo>
                    <a:pt x="59690" y="1063990"/>
                  </a:lnTo>
                  <a:lnTo>
                    <a:pt x="59690" y="59690"/>
                  </a:lnTo>
                  <a:lnTo>
                    <a:pt x="3191135" y="59690"/>
                  </a:lnTo>
                  <a:lnTo>
                    <a:pt x="3191135" y="1063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379275" y="5574785"/>
            <a:ext cx="2191212" cy="219121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871811" y="701040"/>
            <a:ext cx="8982821" cy="444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Фроловская школа "Навигатор" -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3 педагога;</a:t>
            </a:r>
          </a:p>
          <a:p>
            <a:pPr algn="ctr"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Култаевская СОШ;</a:t>
            </a:r>
          </a:p>
          <a:p>
            <a:pPr algn="ctr"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Юго-Камская СОШ;</a:t>
            </a:r>
          </a:p>
          <a:p>
            <a:pPr algn="ctr"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Сылвенская СОШ;</a:t>
            </a:r>
          </a:p>
          <a:p>
            <a:pPr algn="ctr"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Кондратовская СОШ -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6 педагогов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55264" y="8536305"/>
            <a:ext cx="809000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Glacial Indifference Bold"/>
              </a:rPr>
              <a:t>https://vk.com/edu_permraion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1009" y="785904"/>
            <a:ext cx="7947427" cy="729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>
                <a:solidFill>
                  <a:srgbClr val="000000"/>
                </a:solidFill>
                <a:latin typeface="Archive"/>
              </a:rPr>
              <a:t>#СПАСИБОУЧИТЕЛЮ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422000"/>
            <a:ext cx="716494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 Light Bold"/>
              </a:rPr>
              <a:t>Движение благодарности учителям Пермского района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70031" y="6033255"/>
            <a:ext cx="6586380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Новые благодарности поступают ежедневно!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606445" y="2798325"/>
            <a:ext cx="3212890" cy="4690351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60393" y="681631"/>
            <a:ext cx="14009462" cy="141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>
                <a:solidFill>
                  <a:srgbClr val="000000"/>
                </a:solidFill>
                <a:latin typeface="Archive"/>
              </a:rPr>
              <a:t> РАЙОННЫЙ ФЛЕШМОБ #ДОМАВМЕСТЕ_ПМР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010759" y="1216992"/>
            <a:ext cx="9992103" cy="883280"/>
            <a:chOff x="0" y="0"/>
            <a:chExt cx="9194800" cy="812800"/>
          </a:xfrm>
        </p:grpSpPr>
        <p:sp>
          <p:nvSpPr>
            <p:cNvPr name="Freeform 6" id="6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10549" b="0"/>
          <a:stretch>
            <a:fillRect/>
          </a:stretch>
        </p:blipFill>
        <p:spPr>
          <a:xfrm flipH="false" flipV="false" rot="0">
            <a:off x="0" y="2314586"/>
            <a:ext cx="3893914" cy="326487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9846" t="0" r="15978" b="0"/>
          <a:stretch>
            <a:fillRect/>
          </a:stretch>
        </p:blipFill>
        <p:spPr>
          <a:xfrm flipH="false" flipV="false" rot="0">
            <a:off x="3893914" y="2314586"/>
            <a:ext cx="3228971" cy="326487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16805"/>
          <a:stretch>
            <a:fillRect/>
          </a:stretch>
        </p:blipFill>
        <p:spPr>
          <a:xfrm flipH="false" flipV="false" rot="0">
            <a:off x="7122886" y="2314586"/>
            <a:ext cx="2936020" cy="326487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12500" b="6455"/>
          <a:stretch>
            <a:fillRect/>
          </a:stretch>
        </p:blipFill>
        <p:spPr>
          <a:xfrm flipH="false" flipV="false" rot="0">
            <a:off x="10058906" y="2314586"/>
            <a:ext cx="4071877" cy="326487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132" r="10145" b="3424"/>
          <a:stretch>
            <a:fillRect/>
          </a:stretch>
        </p:blipFill>
        <p:spPr>
          <a:xfrm flipH="false" flipV="false" rot="0">
            <a:off x="13947085" y="2314586"/>
            <a:ext cx="4055778" cy="326487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9604434" y="9172575"/>
            <a:ext cx="809000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Glacial Indifference Bold"/>
              </a:rPr>
              <a:t>https://vk.com/edu_permraion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0707" y="6068163"/>
            <a:ext cx="8973293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Ежедневно новое задания для семей с детьми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0707" y="7281862"/>
            <a:ext cx="897329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Фото и видеотчеты от участников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97193" y="6068163"/>
            <a:ext cx="7948077" cy="541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Более 100 постоянных участников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97193" y="7235921"/>
            <a:ext cx="8097247" cy="1110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Необычная форма организации досуга семей в период карантина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03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405436" y="31236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9999"/>
          </a:blip>
          <a:srcRect l="0" t="0" r="0" b="0"/>
          <a:stretch>
            <a:fillRect/>
          </a:stretch>
        </p:blipFill>
        <p:spPr>
          <a:xfrm flipH="false" flipV="false" rot="0">
            <a:off x="-1143000" y="4706253"/>
            <a:ext cx="4605767" cy="6723747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700" y="31450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5" id="5"/>
          <p:cNvSpPr/>
          <p:nvPr/>
        </p:nvSpPr>
        <p:spPr>
          <a:xfrm rot="0">
            <a:off x="5156190" y="31450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6" id="6"/>
          <p:cNvSpPr/>
          <p:nvPr/>
        </p:nvSpPr>
        <p:spPr>
          <a:xfrm rot="0">
            <a:off x="9277945" y="31236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22434" r="0" b="31356"/>
          <a:stretch>
            <a:fillRect/>
          </a:stretch>
        </p:blipFill>
        <p:spPr>
          <a:xfrm flipH="false" flipV="false" rot="0">
            <a:off x="2384012" y="-89049"/>
            <a:ext cx="13787866" cy="291530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5156190" y="3145068"/>
            <a:ext cx="3748365" cy="6482492"/>
            <a:chOff x="0" y="0"/>
            <a:chExt cx="4997820" cy="864332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4997820" cy="1734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sz="4085" spc="253">
                  <a:solidFill>
                    <a:srgbClr val="020301"/>
                  </a:solidFill>
                  <a:latin typeface="Glacial Indifference Bold"/>
                </a:rPr>
                <a:t>СРЕДНЯЯ ШКОЛА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50922" y="2252048"/>
              <a:ext cx="4288910" cy="6391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1"/>
                </a:lnSpc>
              </a:pPr>
              <a:r>
                <a:rPr lang="en-US" sz="2334">
                  <a:solidFill>
                    <a:srgbClr val="020301"/>
                  </a:solidFill>
                  <a:latin typeface="Glacial Indifference"/>
                </a:rPr>
                <a:t>олимпиада по программированию DIGITAL WAFE</a:t>
              </a:r>
            </a:p>
            <a:p>
              <a:pPr algn="ctr">
                <a:lnSpc>
                  <a:spcPts val="3501"/>
                </a:lnSpc>
              </a:pPr>
            </a:p>
            <a:p>
              <a:pPr algn="ctr">
                <a:lnSpc>
                  <a:spcPts val="3501"/>
                </a:lnSpc>
              </a:pPr>
              <a:r>
                <a:rPr lang="en-US" sz="2334">
                  <a:solidFill>
                    <a:srgbClr val="020301"/>
                  </a:solidFill>
                  <a:latin typeface="Glacial Indifference"/>
                </a:rPr>
                <a:t>марафоны по программированию: - SCRATCH</a:t>
              </a:r>
            </a:p>
            <a:p>
              <a:pPr algn="ctr">
                <a:lnSpc>
                  <a:spcPts val="3501"/>
                </a:lnSpc>
              </a:pPr>
              <a:r>
                <a:rPr lang="en-US" sz="2334">
                  <a:solidFill>
                    <a:srgbClr val="020301"/>
                  </a:solidFill>
                  <a:latin typeface="Glacial Indifference"/>
                </a:rPr>
                <a:t>- 3d моделирование в редакторе Sketch Up (Дом моей мечты)</a:t>
              </a:r>
            </a:p>
            <a:p>
              <a:pPr algn="ctr">
                <a:lnSpc>
                  <a:spcPts val="3501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3145068"/>
            <a:ext cx="4121755" cy="5762935"/>
            <a:chOff x="0" y="0"/>
            <a:chExt cx="5495673" cy="7683913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38100"/>
              <a:ext cx="5495673" cy="1792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33"/>
                </a:lnSpc>
              </a:pPr>
              <a:r>
                <a:rPr lang="en-US" sz="4199" spc="260">
                  <a:solidFill>
                    <a:srgbClr val="020301"/>
                  </a:solidFill>
                  <a:latin typeface="Glacial Indifference Bold"/>
                </a:rPr>
                <a:t>СТАРШАЯ ШКОЛА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85878" y="2308053"/>
              <a:ext cx="4716145" cy="5375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20301"/>
                  </a:solidFill>
                  <a:latin typeface="Glacial Indifference"/>
                </a:rPr>
                <a:t>школа "Алгоритмика" - бесплатный доступ</a:t>
              </a:r>
            </a:p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20301"/>
                  </a:solidFill>
                  <a:latin typeface="Glacial Indifference"/>
                </a:rPr>
                <a:t>марафоны по программированию: - SCRATCH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20301"/>
                  </a:solidFill>
                  <a:latin typeface="Glacial Indifference"/>
                </a:rPr>
                <a:t>- 3d моделирование в редакторе Sketch Up (Дом моей мечты)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3436094"/>
            <a:ext cx="3853864" cy="5717989"/>
            <a:chOff x="0" y="0"/>
            <a:chExt cx="5138486" cy="762398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38100"/>
              <a:ext cx="5138486" cy="1792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33"/>
                </a:lnSpc>
              </a:pPr>
              <a:r>
                <a:rPr lang="en-US" sz="4199" spc="260">
                  <a:solidFill>
                    <a:srgbClr val="020301"/>
                  </a:solidFill>
                  <a:latin typeface="Glacial Indifference Bold"/>
                </a:rPr>
                <a:t>НАЧАЛЬНАЯ ШКОЛА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60798" y="2327103"/>
              <a:ext cx="4409623" cy="5296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099">
                  <a:solidFill>
                    <a:srgbClr val="020301"/>
                  </a:solidFill>
                  <a:latin typeface="Glacial Indifference"/>
                </a:rPr>
                <a:t>олимпиада по программированию DIGITAL WAFE</a:t>
              </a:r>
            </a:p>
            <a:p>
              <a:pPr algn="ctr">
                <a:lnSpc>
                  <a:spcPts val="3149"/>
                </a:lnSpc>
              </a:pPr>
            </a:p>
            <a:p>
              <a:pPr algn="ctr">
                <a:lnSpc>
                  <a:spcPts val="3149"/>
                </a:lnSpc>
              </a:pPr>
              <a:r>
                <a:rPr lang="en-US" sz="2099">
                  <a:solidFill>
                    <a:srgbClr val="020301"/>
                  </a:solidFill>
                  <a:latin typeface="Glacial Indifference"/>
                </a:rPr>
                <a:t>марафон по программированию SCRATCH</a:t>
              </a:r>
            </a:p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149"/>
                </a:lnSpc>
              </a:pPr>
              <a:r>
                <a:rPr lang="en-US" sz="2099">
                  <a:solidFill>
                    <a:srgbClr val="020301"/>
                  </a:solidFill>
                  <a:latin typeface="Glacial Indifference"/>
                </a:rPr>
                <a:t>школа "Алгоритмика" - бесплатный доступ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646248" y="3751874"/>
            <a:ext cx="3372240" cy="5086428"/>
            <a:chOff x="0" y="0"/>
            <a:chExt cx="4496320" cy="678190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38100"/>
              <a:ext cx="4496320" cy="890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33"/>
                </a:lnSpc>
              </a:pPr>
              <a:r>
                <a:rPr lang="en-US" sz="4199" spc="260">
                  <a:solidFill>
                    <a:srgbClr val="020301"/>
                  </a:solidFill>
                  <a:latin typeface="Glacial Indifference Bold"/>
                </a:rPr>
                <a:t>УЧИТЕЛЯ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15709" y="1406043"/>
              <a:ext cx="3858544" cy="53758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20301"/>
                  </a:solidFill>
                  <a:latin typeface="Glacial Indifference"/>
                </a:rPr>
                <a:t>Вебинары по теме "Удаленное обучение"</a:t>
              </a:r>
            </a:p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20301"/>
                  </a:solidFill>
                  <a:latin typeface="Glacial Indifference"/>
                </a:rPr>
                <a:t>Обучение для проведения занятий на платформе "Алгоритмика"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DAD5fNG5x8I</dc:identifier>
  <dcterms:modified xsi:type="dcterms:W3CDTF">2011-08-01T06:04:30Z</dcterms:modified>
  <cp:revision>1</cp:revision>
  <dc:title>Social Media Strategy</dc:title>
</cp:coreProperties>
</file>